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83" r:id="rId10"/>
    <p:sldId id="288" r:id="rId11"/>
    <p:sldId id="271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61" r:id="rId21"/>
  </p:sldIdLst>
  <p:sldSz cx="9144000" cy="5143500" type="screen16x9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87668" autoAdjust="0"/>
  </p:normalViewPr>
  <p:slideViewPr>
    <p:cSldViewPr>
      <p:cViewPr varScale="1">
        <p:scale>
          <a:sx n="106" d="100"/>
          <a:sy n="106" d="100"/>
        </p:scale>
        <p:origin x="85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A8ADFD5B-A66C-449C-B6E8-FB716D07777D}" type="datetimeFigureOut">
              <a:pPr/>
              <a:t>16/11/2025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CA5D3BF3-D352-46FC-8343-31F56E6730EA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7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653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es-ES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es-ES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s-ES">
                <a:solidFill>
                  <a:srgbClr val="FFFFFF"/>
                </a:solidFill>
              </a:rPr>
              <a:pPr algn="ctr"/>
              <a:t>16/11/2025</a:t>
            </a:fld>
            <a:endParaRPr kumimoji="0" lang="es-E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es-ES" cap="all" baseline="0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pPr/>
              <a:t>16/11/2025</a:t>
            </a:fld>
            <a:endParaRPr kumimoji="0" lang="es-E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es-ES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es-ES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pPr/>
              <a:t>16/11/2025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es-ES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2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16/11/2025</a:t>
            </a:fld>
            <a:endParaRPr kumimoji="0"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es-ES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pPr/>
              <a:t>16/11/2025</a:t>
            </a:fld>
            <a:endParaRPr kumimoji="0"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pPr/>
              <a:t>16/11/2025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pPr/>
              <a:t>16/11/2025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chemeClr val="tx2"/>
                </a:solidFill>
              </a:rPr>
              <a:pPr/>
              <a:t>‹Nº›</a:t>
            </a:fld>
            <a:endParaRPr kumimoji="0" lang="es-E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es-ES" sz="4200" b="0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pPr/>
              <a:t>16/11/2025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es-ES" sz="1800"/>
            </a:lvl1pPr>
            <a:lvl2pPr eaLnBrk="1" latinLnBrk="0" hangingPunct="1">
              <a:buNone/>
              <a:defRPr kumimoji="0" lang="es-ES" sz="1200"/>
            </a:lvl2pPr>
            <a:lvl3pPr eaLnBrk="1" latinLnBrk="0" hangingPunct="1">
              <a:buNone/>
              <a:defRPr kumimoji="0" lang="es-ES" sz="1000"/>
            </a:lvl3pPr>
            <a:lvl4pPr eaLnBrk="1" latinLnBrk="0" hangingPunct="1">
              <a:buNone/>
              <a:defRPr kumimoji="0" lang="es-ES" sz="900"/>
            </a:lvl4pPr>
            <a:lvl5pPr eaLnBrk="1" latinLnBrk="0" hangingPunct="1"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es-ES" sz="3200"/>
            </a:lvl1pPr>
            <a:extLst/>
          </a:lstStyle>
          <a:p>
            <a:r>
              <a:rPr kumimoji="0" lang="es-ES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es-ES" sz="1700"/>
            </a:lvl1pPr>
            <a:lvl2pPr eaLnBrk="1" latinLnBrk="0" hangingPunct="1">
              <a:buFontTx/>
              <a:buNone/>
              <a:defRPr kumimoji="0" lang="es-ES" sz="1200"/>
            </a:lvl2pPr>
            <a:lvl3pPr eaLnBrk="1" latinLnBrk="0" hangingPunct="1">
              <a:buFontTx/>
              <a:buNone/>
              <a:defRPr kumimoji="0" lang="es-ES" sz="1000"/>
            </a:lvl3pPr>
            <a:lvl4pPr eaLnBrk="1" latinLnBrk="0" hangingPunct="1">
              <a:buFontTx/>
              <a:buNone/>
              <a:defRPr kumimoji="0" lang="es-ES" sz="900"/>
            </a:lvl4pPr>
            <a:lvl5pPr eaLnBrk="1" latinLnBrk="0" hangingPunct="1">
              <a:buFontTx/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es-ES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pPr/>
              <a:t>16/11/2025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es-ES" sz="2800"/>
            </a:lvl1pPr>
            <a:extLst/>
          </a:lstStyle>
          <a:p>
            <a:pPr algn="ctr"/>
            <a:fld id="{8F82E0A0-C266-4798-8C8F-B9F91E9DA37E}" type="slidenum">
              <a:rPr kumimoji="0" lang="es-ES" sz="28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16/11/2025</a:t>
            </a:fld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es-ES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‹Nº›</a:t>
            </a:fld>
            <a:endParaRPr kumimoji="0" lang="es-ES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s-ES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compufax.com.co/media/catalog/product/cache/1/image/9df78eab33525d08d6e5fb8d27136e95/i/r/ir-ccd-camara-tipo-bala-24led-520tvl_3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ibertronica.es/blog/wp-content/uploads/2012/12/ArmariosRack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683568" y="1066304"/>
            <a:ext cx="81534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27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ESTUDIO DE SEGURIDAD DE MEDIOS TECNOLOGICOS</a:t>
            </a:r>
            <a:br>
              <a:rPr lang="es-ES" sz="27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27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LOGO</a:t>
            </a:r>
            <a:endParaRPr lang="es-ES" sz="27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922FD2-430D-41E6-801F-EDFB3B58E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71687"/>
            <a:ext cx="5697239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83518"/>
            <a:ext cx="8153400" cy="640432"/>
          </a:xfrm>
        </p:spPr>
        <p:txBody>
          <a:bodyPr>
            <a:normAutofit/>
          </a:bodyPr>
          <a:lstStyle/>
          <a:p>
            <a:pPr algn="ctr"/>
            <a:endParaRPr lang="es-CO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3200" dirty="0"/>
              <a:t> CANTIDADES REQUERIDAS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200441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55576" y="1285135"/>
            <a:ext cx="8153400" cy="1006475"/>
          </a:xfrm>
        </p:spPr>
        <p:txBody>
          <a:bodyPr>
            <a:normAutofit/>
          </a:bodyPr>
          <a:lstStyle/>
          <a:p>
            <a:pPr algn="ctr"/>
            <a:endParaRPr lang="es-CO" sz="27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84012"/>
              </p:ext>
            </p:extLst>
          </p:nvPr>
        </p:nvGraphicFramePr>
        <p:xfrm>
          <a:off x="1691680" y="-250454"/>
          <a:ext cx="5976664" cy="5487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LUGAR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CANTIDAD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56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</a:rPr>
                        <a:t>TOTAL</a:t>
                      </a:r>
                      <a:endParaRPr lang="es-CO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effectLst/>
                        </a:rPr>
                        <a:t>50</a:t>
                      </a:r>
                      <a:endParaRPr lang="es-CO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74" marR="33974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6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29459"/>
              </p:ext>
            </p:extLst>
          </p:nvPr>
        </p:nvGraphicFramePr>
        <p:xfrm>
          <a:off x="1835696" y="123478"/>
          <a:ext cx="5256584" cy="4895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0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0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57" marR="28357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/>
            </a:r>
            <a:br>
              <a:rPr lang="es-CO" dirty="0"/>
            </a:br>
            <a:r>
              <a:rPr lang="es-CO" sz="3600" dirty="0"/>
              <a:t>MONITORES Y DVRS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9622"/>
            <a:ext cx="3528392" cy="28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/>
              <a:t>CÁMARAS DOMO Y VARIFOCALES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3678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 descr="http://compufax.com.co/media/catalog/product/cache/1/image/9df78eab33525d08d6e5fb8d27136e95/i/r/ir-ccd-camara-tipo-bala-24led-520tvl_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23678"/>
            <a:ext cx="2752288" cy="22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/>
              <a:t>MONTAJE DE SALA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1670"/>
            <a:ext cx="758021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3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/>
            </a:r>
            <a:br>
              <a:rPr lang="es-CO" dirty="0"/>
            </a:br>
            <a:r>
              <a:rPr lang="es-CO" sz="4000" dirty="0"/>
              <a:t>RACK PARA DVR Y EQUIPOS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9698" name="Picture 2" descr="Resultado de imagen para rack servidor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7614"/>
            <a:ext cx="4708946" cy="360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muestra de cámara definición </a:t>
            </a:r>
            <a:r>
              <a:rPr lang="es-CO" b="1" dirty="0" err="1"/>
              <a:t>hd</a:t>
            </a:r>
            <a:endParaRPr lang="es-CO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7614"/>
            <a:ext cx="58157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0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815278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/>
              <a:t>CARTELES DE SEÑALIZACION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29" y="1314723"/>
            <a:ext cx="2057143" cy="17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7733"/>
            <a:ext cx="1944216" cy="16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75806"/>
            <a:ext cx="2088232" cy="17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75" y="3075806"/>
            <a:ext cx="2009330" cy="17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/>
              <a:t>INFORME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CO" b="1" dirty="0"/>
              <a:t>DE CIRCUITO CERRADO DE TELEVISION 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7694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86392" y="2387084"/>
            <a:ext cx="25712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CO" b="1" dirty="0"/>
          </a:p>
          <a:p>
            <a:pPr algn="ctr"/>
            <a:endParaRPr lang="es-CO" b="1" dirty="0"/>
          </a:p>
          <a:p>
            <a:pPr algn="ctr"/>
            <a:endParaRPr lang="es-CO" b="1" dirty="0"/>
          </a:p>
          <a:p>
            <a:pPr algn="ctr"/>
            <a:endParaRPr lang="es-CO" b="1" dirty="0"/>
          </a:p>
          <a:p>
            <a:pPr algn="ctr"/>
            <a:endParaRPr lang="es-CO" b="1" dirty="0"/>
          </a:p>
          <a:p>
            <a:pPr algn="ctr"/>
            <a:r>
              <a:rPr lang="es-CO" b="1" dirty="0"/>
              <a:t>   ACTUALIZACION </a:t>
            </a:r>
            <a:r>
              <a:rPr lang="es-CO" b="1" dirty="0" smtClean="0"/>
              <a:t>2027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96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000" smtClean="0"/>
              <a:t>2027</a:t>
            </a:r>
            <a:endParaRPr lang="es-ES" sz="4000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Logotipo de tu empresa</a:t>
            </a:r>
          </a:p>
        </p:txBody>
      </p:sp>
      <p:sp>
        <p:nvSpPr>
          <p:cNvPr id="2" name="1 Marcador de posición de imagen"/>
          <p:cNvSpPr>
            <a:spLocks noGrp="1"/>
          </p:cNvSpPr>
          <p:nvPr>
            <p:ph type="pic" idx="1"/>
          </p:nvPr>
        </p:nvSpPr>
        <p:spPr/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/>
              <a:t>CONTENIDO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b="1" dirty="0"/>
              <a:t>1   OBJETIVO </a:t>
            </a:r>
            <a:endParaRPr lang="es-CO" dirty="0"/>
          </a:p>
          <a:p>
            <a:r>
              <a:rPr lang="es-CO" b="1" dirty="0"/>
              <a:t>2   EQUIPOS QUE CONFORMAN EL SISTEMA   </a:t>
            </a:r>
            <a:endParaRPr lang="es-CO" dirty="0"/>
          </a:p>
          <a:p>
            <a:r>
              <a:rPr lang="es-CO" b="1" dirty="0"/>
              <a:t>3   RELACION DE CAMARAS INSTALADAS </a:t>
            </a:r>
            <a:endParaRPr lang="es-CO" dirty="0"/>
          </a:p>
          <a:p>
            <a:r>
              <a:rPr lang="es-CO" b="1" dirty="0"/>
              <a:t>4   FUNCIONAMIENTO DEL SISTEMA   </a:t>
            </a:r>
            <a:endParaRPr lang="es-CO" dirty="0"/>
          </a:p>
          <a:p>
            <a:r>
              <a:rPr lang="es-CO" b="1" dirty="0"/>
              <a:t>6   RECOMENDACIONES  </a:t>
            </a:r>
          </a:p>
          <a:p>
            <a:r>
              <a:rPr lang="es-CO" b="1" dirty="0"/>
              <a:t>7   REGISTRO FOTOGRAFICO   </a:t>
            </a:r>
            <a:endParaRPr lang="es-CO" dirty="0"/>
          </a:p>
          <a:p>
            <a:r>
              <a:rPr lang="es-CO" b="1" dirty="0"/>
              <a:t>8.  CANTIDADES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15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67494"/>
            <a:ext cx="8153400" cy="856456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/>
            </a:r>
            <a:br>
              <a:rPr lang="es-CO" b="1" dirty="0"/>
            </a:br>
            <a:r>
              <a:rPr lang="es-CO" dirty="0"/>
              <a:t/>
            </a:r>
            <a:br>
              <a:rPr lang="es-CO" dirty="0"/>
            </a:br>
            <a:r>
              <a:rPr lang="es-CO" sz="3600" dirty="0"/>
              <a:t>OBJETIVO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352550"/>
            <a:ext cx="8496944" cy="3276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dirty="0"/>
              <a:t>ESTE INFORME  PRETENDE LLEVAR A CABO UN REPLANTEAMIENTO DEL ESTADO ACTUAL DE LA INFRAESTRUCTURA DEL SISTEMA DE CCTV INSTALADO EN EL CONJUNTO RESIDENCIAL BULEVAR JAVERIANA, Y LOS MÚLTIPLES BENEFICIOS DE SU REINTEGRACIÓN. TRAS LOS ESTUDIOS REALIZADOS EN EL MES DE MAYO DE 2014 Y ACTUALIZADO EN MARZO DEL 2019 POR:</a:t>
            </a:r>
          </a:p>
          <a:p>
            <a:pPr algn="just"/>
            <a:r>
              <a:rPr lang="es-CO" dirty="0"/>
              <a:t> </a:t>
            </a:r>
          </a:p>
          <a:p>
            <a:pPr algn="just"/>
            <a:r>
              <a:rPr lang="es-CO" dirty="0" err="1"/>
              <a:t>xxxxxx</a:t>
            </a:r>
            <a:r>
              <a:rPr lang="es-CO" dirty="0"/>
              <a:t> ___________ </a:t>
            </a:r>
            <a:r>
              <a:rPr lang="es-CO" dirty="0" err="1"/>
              <a:t>xxxxxxx</a:t>
            </a:r>
            <a:r>
              <a:rPr lang="es-CO" dirty="0"/>
              <a:t>__________ DPTO COMERCIAL</a:t>
            </a:r>
          </a:p>
          <a:p>
            <a:pPr algn="just"/>
            <a:r>
              <a:rPr lang="es-CO" dirty="0" err="1"/>
              <a:t>xxxxxx</a:t>
            </a:r>
            <a:r>
              <a:rPr lang="es-CO" dirty="0"/>
              <a:t> ___________ </a:t>
            </a:r>
            <a:r>
              <a:rPr lang="es-CO" dirty="0" err="1"/>
              <a:t>xxxxxxx</a:t>
            </a:r>
            <a:r>
              <a:rPr lang="es-CO" dirty="0"/>
              <a:t>__________ DPTO COMERCIAL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5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8110"/>
            <a:ext cx="8655496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/>
            </a:r>
            <a:br>
              <a:rPr lang="es-CO" dirty="0"/>
            </a:br>
            <a:r>
              <a:rPr lang="es-CO" dirty="0"/>
              <a:t> </a:t>
            </a:r>
            <a:r>
              <a:rPr lang="es-CO" sz="3600" dirty="0"/>
              <a:t>EQUIPOS QUE CONFORMAN EL SISTEMA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5453398"/>
              </p:ext>
            </p:extLst>
          </p:nvPr>
        </p:nvGraphicFramePr>
        <p:xfrm>
          <a:off x="1403648" y="1419622"/>
          <a:ext cx="6192688" cy="357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EQUIPOS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CANTIDAD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FUNCIONANDO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Monitores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Videograbador (dvr)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Discos duros 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Cámaras 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Controlador de domos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Ups 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Señalización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 Ninguna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no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38746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/>
            </a:r>
            <a:br>
              <a:rPr lang="es-CO" dirty="0"/>
            </a:br>
            <a:r>
              <a:rPr lang="es-CO" sz="3600" dirty="0"/>
              <a:t>RELACION DE CAMARAS INSTALADAS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6230410"/>
              </p:ext>
            </p:extLst>
          </p:nvPr>
        </p:nvGraphicFramePr>
        <p:xfrm>
          <a:off x="539552" y="1131590"/>
          <a:ext cx="8208913" cy="4016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DVR1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CANTIDAD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UBICACIÓN 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DVR2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DVR3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s-CO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algn="l"/>
                      <a:endParaRPr lang="es-CO" sz="14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s-CO" sz="14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itchFamily="34" charset="0"/>
                          <a:cs typeface="Arial" pitchFamily="34" charset="0"/>
                        </a:rPr>
                        <a:t>GRAN TOTAL</a:t>
                      </a:r>
                      <a:endParaRPr lang="es-CO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32746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> 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sz="3600" dirty="0"/>
              <a:t>RECOMENDACIONES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s-CO" sz="7200" dirty="0">
                <a:latin typeface="Arial" pitchFamily="34" charset="0"/>
                <a:cs typeface="Arial" pitchFamily="34" charset="0"/>
              </a:rPr>
              <a:t>1. El cctv existente aunque es funcional es </a:t>
            </a:r>
            <a:r>
              <a:rPr lang="es-CO" sz="7200" b="1" dirty="0">
                <a:latin typeface="Arial" pitchFamily="34" charset="0"/>
                <a:cs typeface="Arial" pitchFamily="34" charset="0"/>
              </a:rPr>
              <a:t>insuficiente</a:t>
            </a:r>
            <a:r>
              <a:rPr lang="es-CO" sz="7200" dirty="0">
                <a:latin typeface="Arial" pitchFamily="34" charset="0"/>
                <a:cs typeface="Arial" pitchFamily="34" charset="0"/>
              </a:rPr>
              <a:t> para el tamaño y diseño de la propiedad lo que incrementa sus vulnerabilidades.</a:t>
            </a:r>
          </a:p>
          <a:p>
            <a:pPr algn="just"/>
            <a:r>
              <a:rPr lang="es-CO" sz="7200" dirty="0">
                <a:latin typeface="Arial" pitchFamily="34" charset="0"/>
                <a:cs typeface="Arial" pitchFamily="34" charset="0"/>
              </a:rPr>
              <a:t>2. Es importante resaltar que como ha sido hasta el momento los propietarios del cctv sea la junta del conjunto residencial y no terceros. Ya que finalizados los contratos de prestación de servicios se entorpece y obliga de cierto modo a descartar más opciones del mercado. </a:t>
            </a:r>
          </a:p>
          <a:p>
            <a:pPr algn="just"/>
            <a:r>
              <a:rPr lang="es-CO" sz="7200" dirty="0">
                <a:latin typeface="Arial" pitchFamily="34" charset="0"/>
                <a:cs typeface="Arial" pitchFamily="34" charset="0"/>
              </a:rPr>
              <a:t>3.  Adecuar un centro de medios tecnológicos o sala de video integrando el sistema existente a un solo lugar y que esté solo al alcance del personal autorizado por la empresa de vigilancia.</a:t>
            </a:r>
          </a:p>
          <a:p>
            <a:pPr algn="just"/>
            <a:r>
              <a:rPr lang="es-CO" sz="7200" dirty="0">
                <a:latin typeface="Arial" pitchFamily="34" charset="0"/>
                <a:cs typeface="Arial" pitchFamily="34" charset="0"/>
              </a:rPr>
              <a:t>4. Los dispositivos actuales requieren cámaras de respaldo para poder realizar </a:t>
            </a:r>
            <a:r>
              <a:rPr lang="es-CO" sz="7200" b="1" dirty="0">
                <a:latin typeface="Arial" pitchFamily="34" charset="0"/>
                <a:cs typeface="Arial" pitchFamily="34" charset="0"/>
              </a:rPr>
              <a:t>seguimientos  en secuencia </a:t>
            </a:r>
            <a:r>
              <a:rPr lang="es-CO" sz="7200" dirty="0">
                <a:latin typeface="Arial" pitchFamily="34" charset="0"/>
                <a:cs typeface="Arial" pitchFamily="34" charset="0"/>
              </a:rPr>
              <a:t>de los eventos las 24 horas</a:t>
            </a:r>
          </a:p>
          <a:p>
            <a:pPr algn="just"/>
            <a:r>
              <a:rPr lang="es-CO" sz="7200" dirty="0">
                <a:latin typeface="Arial" pitchFamily="34" charset="0"/>
                <a:cs typeface="Arial" pitchFamily="34" charset="0"/>
              </a:rPr>
              <a:t>5. Adquisición de nuevos dvrs y cámaras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17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 err="1"/>
              <a:t>Fotografias</a:t>
            </a:r>
            <a:r>
              <a:rPr lang="es-CO" sz="3200" dirty="0"/>
              <a:t> del lugar </a:t>
            </a:r>
            <a:endParaRPr lang="es-CO" sz="3200" b="1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4211960" y="3579861"/>
            <a:ext cx="108012" cy="1563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flipV="1">
            <a:off x="4319972" y="2787774"/>
            <a:ext cx="54006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AAB55F-DC3A-4E1A-99E3-F674BC6E2D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422940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8110"/>
            <a:ext cx="8784976" cy="1005840"/>
          </a:xfrm>
        </p:spPr>
        <p:txBody>
          <a:bodyPr>
            <a:normAutofit/>
          </a:bodyPr>
          <a:lstStyle/>
          <a:p>
            <a:pPr algn="ctr"/>
            <a:r>
              <a:rPr lang="es-CO" sz="2400" dirty="0"/>
              <a:t>SALIDA TRASERA DE LOCALES COMERCIALES A </a:t>
            </a:r>
            <a:r>
              <a:rPr lang="es-CO" sz="2400" b="1" dirty="0"/>
              <a:t>(1) CAMARA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1835696" y="2427734"/>
            <a:ext cx="2376264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211960" y="2427734"/>
            <a:ext cx="2664296" cy="1736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5 Triángulo isósceles"/>
          <p:cNvSpPr/>
          <p:nvPr/>
        </p:nvSpPr>
        <p:spPr>
          <a:xfrm>
            <a:off x="3978747" y="2265474"/>
            <a:ext cx="466426" cy="288032"/>
          </a:xfrm>
          <a:prstGeom prst="triangle">
            <a:avLst/>
          </a:prstGeom>
          <a:solidFill>
            <a:srgbClr val="FC31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4956B7-6CB7-4A96-8C7C-69FF3945EE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6972381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 de la pantalla panorámic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245</Words>
  <Application>Microsoft Office PowerPoint</Application>
  <PresentationFormat>Presentación en pantalla (16:9)</PresentationFormat>
  <Paragraphs>105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Tw Cen MT</vt:lpstr>
      <vt:lpstr>Wingdings</vt:lpstr>
      <vt:lpstr>Wingdings 2</vt:lpstr>
      <vt:lpstr>Presentación de la pantalla panorámica</vt:lpstr>
      <vt:lpstr>  ESTUDIO DE SEGURIDAD DE MEDIOS TECNOLOGICOS LOGO</vt:lpstr>
      <vt:lpstr>INFORME</vt:lpstr>
      <vt:lpstr>CONTENIDO</vt:lpstr>
      <vt:lpstr>    OBJETIVO</vt:lpstr>
      <vt:lpstr>  EQUIPOS QUE CONFORMAN EL SISTEMA</vt:lpstr>
      <vt:lpstr> RELACION DE CAMARAS INSTALADAS</vt:lpstr>
      <vt:lpstr>   RECOMENDACIONES</vt:lpstr>
      <vt:lpstr>Fotografias del lugar </vt:lpstr>
      <vt:lpstr>SALIDA TRASERA DE LOCALES COMERCIALES A (1) CAMARA</vt:lpstr>
      <vt:lpstr>Presentación de PowerPoint</vt:lpstr>
      <vt:lpstr>Presentación de PowerPoint</vt:lpstr>
      <vt:lpstr>Presentación de PowerPoint</vt:lpstr>
      <vt:lpstr> MONITORES Y DVRS</vt:lpstr>
      <vt:lpstr>CÁMARAS DOMO Y VARIFOCALES</vt:lpstr>
      <vt:lpstr>MONTAJE DE SALA</vt:lpstr>
      <vt:lpstr> RACK PARA DVR Y EQUIPOS</vt:lpstr>
      <vt:lpstr>muestra de cámara definición hd</vt:lpstr>
      <vt:lpstr>Presentación de PowerPoint</vt:lpstr>
      <vt:lpstr>CARTELES DE SEÑALIZACION</vt:lpstr>
      <vt:lpstr>Logotipo de tu empresa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2017-03-15T14:41:47Z</dcterms:created>
  <dcterms:modified xsi:type="dcterms:W3CDTF">2025-11-16T17:11:37Z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